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5" r:id="rId4"/>
    <p:sldId id="293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26AAB-C5DE-474B-8B3D-8D33F86E556B}" v="347" dt="2022-09-05T14:11:29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5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83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73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62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67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9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3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68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CF2E28D-1EDC-4444-B3AC-280FB5943352}" type="datetimeFigureOut">
              <a:rPr lang="it-IT" smtClean="0"/>
              <a:t>28/01/2023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9A76F9E-BB25-43F5-B28E-5186BA7EF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5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7D29A-FECD-42BF-3328-0B09E91473F6}"/>
              </a:ext>
            </a:extLst>
          </p:cNvPr>
          <p:cNvSpPr txBox="1"/>
          <p:nvPr/>
        </p:nvSpPr>
        <p:spPr>
          <a:xfrm>
            <a:off x="740867" y="986073"/>
            <a:ext cx="76622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DELLE SEGUENTI EMERGENZE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B8C3BCD-1939-1213-FAAA-08745B13F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84" y="5823184"/>
            <a:ext cx="1531552" cy="7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1E6544-D23B-4E62-7002-E6AEA584AA86}"/>
              </a:ext>
            </a:extLst>
          </p:cNvPr>
          <p:cNvSpPr txBox="1"/>
          <p:nvPr/>
        </p:nvSpPr>
        <p:spPr>
          <a:xfrm>
            <a:off x="721630" y="496376"/>
            <a:ext cx="7907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D’INCENDIO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326FE8-7842-5ACA-C66D-2A466182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884" y="4137298"/>
            <a:ext cx="1969184" cy="946431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D09F1A-B91C-83D7-FD75-D259ADAB0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3363384"/>
            <a:ext cx="4416213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0C8E48-5A40-2F17-A571-B469907D490F}"/>
              </a:ext>
            </a:extLst>
          </p:cNvPr>
          <p:cNvSpPr txBox="1"/>
          <p:nvPr/>
        </p:nvSpPr>
        <p:spPr>
          <a:xfrm>
            <a:off x="648546" y="859488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AEC3F4-2AA1-FB7C-4C4A-D230F892F9D2}"/>
              </a:ext>
            </a:extLst>
          </p:cNvPr>
          <p:cNvSpPr txBox="1"/>
          <p:nvPr/>
        </p:nvSpPr>
        <p:spPr>
          <a:xfrm>
            <a:off x="806872" y="3429000"/>
            <a:ext cx="7846907" cy="182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immediatamente le attività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calma,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spingere,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urlare;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Lasciare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aula ogni oggetto personale, ma l’insegnante deve portare con sé il registro di classe;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421227E-59E8-6EE0-9005-9E424D5C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7B4DA6-B61B-EDD1-8BD1-2A5517029B4E}"/>
              </a:ext>
            </a:extLst>
          </p:cNvPr>
          <p:cNvSpPr txBox="1"/>
          <p:nvPr/>
        </p:nvSpPr>
        <p:spPr>
          <a:xfrm>
            <a:off x="592667" y="713174"/>
            <a:ext cx="7958665" cy="426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eventuali compiti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assolvere in caso di emergenza (apri – fila, chiudi – fila):                                                                             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vicino alla via d’uscita dalla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inquadrare la fila in modo ordinato e curare che nel corso dell’evacuazione essa rimanga tale evitando eccessivi allungamenti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lontano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accettarsi che nessuno sia rimasto dentro l’aula e quindi chiudere la porta e spegnere la luce (la porta chiusa è un segnale convenzionale per indicare l’assenza di persone nel locale).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D3415F-54C8-6012-BC07-A42EB4F3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4436AA-0F29-0FC5-911D-3F4C10C6DEBF}"/>
              </a:ext>
            </a:extLst>
          </p:cNvPr>
          <p:cNvSpPr txBox="1"/>
          <p:nvPr/>
        </p:nvSpPr>
        <p:spPr>
          <a:xfrm>
            <a:off x="658706" y="813070"/>
            <a:ext cx="8092440" cy="496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 in modo ordinato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sollecitato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raccolta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fila indiana al seguito del loro insegnate presente in aula che si posizionerà in testa alla fila dopo che lo studente chiudi – fila ha lasciato l’aula;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 non deve essere mai abbandonata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nessun motivo, nemmeno per cercare compagni assenti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Bisogna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Lungo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percorso di fuga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deve tenere il passo dell’insegnante ma senza correre;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Addetti all’Emergenza e delle procedure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E72127-023F-1028-C4F6-82B080F3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9E5041-F08E-0B1F-12D8-1AD0745A95F8}"/>
              </a:ext>
            </a:extLst>
          </p:cNvPr>
          <p:cNvSpPr txBox="1"/>
          <p:nvPr/>
        </p:nvSpPr>
        <p:spPr>
          <a:xfrm>
            <a:off x="592668" y="629690"/>
            <a:ext cx="8070427" cy="2553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Proteggersi le vie respiratorie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un indumento o un fazzoletto in caso di fumo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usare l’ascensore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(ove è presente);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Una volta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raggiunto il Punto di Raccolta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essere effettuato l’appello degli alunni presenti, in modo da individuare gli eventuali alunni che potrebbero essere rimasti all’interno dell’edificio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8D3780-1C6B-064B-2FE7-87765D3D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70E2B4C-3FBC-2810-4571-8366BCFF3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3579642"/>
            <a:ext cx="4604464" cy="24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FC002A-DD1F-E83E-79C5-B348DDD1EBF7}"/>
              </a:ext>
            </a:extLst>
          </p:cNvPr>
          <p:cNvSpPr txBox="1"/>
          <p:nvPr/>
        </p:nvSpPr>
        <p:spPr>
          <a:xfrm>
            <a:off x="515620" y="400331"/>
            <a:ext cx="8431954" cy="3970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 di fuga individuate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Piano di Emergenza fossero impraticabili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 indicazione degli Addetti alle Emergenze.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utilizzare percorsi alternativi più sicuri;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 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 che non si trovano nella propria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(bagni, corridoi) si devono unire alla fila più vicina e seguirne il percorso, raggiunta l’area di raccolta deve segnare al docente di classe la propria presenza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caso di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impossibilità ad unirsi ad una fila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recarsi verso l’uscita ad esso più vicina seguendo i percorsi indicati conosciuti preventivamente.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921F71C-93AF-C4D6-A45E-55E50FC1C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56" y="4474817"/>
            <a:ext cx="3960178" cy="1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8C3FA-E3FF-A628-50ED-08DB2A3190CC}"/>
              </a:ext>
            </a:extLst>
          </p:cNvPr>
          <p:cNvSpPr txBox="1"/>
          <p:nvPr/>
        </p:nvSpPr>
        <p:spPr>
          <a:xfrm>
            <a:off x="687764" y="496376"/>
            <a:ext cx="7907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DI TROMBA D’ARIA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110DAA-107C-7746-FAE1-91EA5D72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72" y="4019506"/>
            <a:ext cx="1860056" cy="893982"/>
          </a:xfrm>
          <a:prstGeom prst="rect">
            <a:avLst/>
          </a:prstGeom>
        </p:spPr>
      </p:pic>
      <p:pic>
        <p:nvPicPr>
          <p:cNvPr id="7" name="Immagine 6" descr="Immagine che contiene esterni, cielo, natura, nuvola">
            <a:extLst>
              <a:ext uri="{FF2B5EF4-FFF2-40B4-BE49-F238E27FC236}">
                <a16:creationId xmlns:a16="http://schemas.microsoft.com/office/drawing/2014/main" id="{F9EFFDE6-2173-82DC-4E83-D7430E451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2" y="2939518"/>
            <a:ext cx="4370379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D54A74-B511-DD60-7499-911757122FC3}"/>
              </a:ext>
            </a:extLst>
          </p:cNvPr>
          <p:cNvSpPr txBox="1"/>
          <p:nvPr/>
        </p:nvSpPr>
        <p:spPr>
          <a:xfrm>
            <a:off x="648546" y="508970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913204-A0A6-7BE9-394D-1CE5D92AFDC9}"/>
              </a:ext>
            </a:extLst>
          </p:cNvPr>
          <p:cNvSpPr txBox="1"/>
          <p:nvPr/>
        </p:nvSpPr>
        <p:spPr>
          <a:xfrm>
            <a:off x="414867" y="2736838"/>
            <a:ext cx="8363372" cy="3282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Chiunque veda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l’avvicinarsi di una tromba d’aria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avverta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docenti per far emanare l’allarme;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immediatamente le attività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addetti incaricati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piano di evacuazione provvedendo a richiamare e bloccare gli ascensori, disinserire l’interruttore generale della corrente elettrica;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Chiudere le finestre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abbassare le tapparelle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procedere con l’evacuazione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verso il luogo sicuro designato;</a:t>
            </a:r>
          </a:p>
        </p:txBody>
      </p:sp>
    </p:spTree>
    <p:extLst>
      <p:ext uri="{BB962C8B-B14F-4D97-AF65-F5344CB8AC3E}">
        <p14:creationId xmlns:p14="http://schemas.microsoft.com/office/powerpoint/2010/main" val="16584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B62507-59F5-A922-EE0F-17A277D4363F}"/>
              </a:ext>
            </a:extLst>
          </p:cNvPr>
          <p:cNvSpPr txBox="1"/>
          <p:nvPr/>
        </p:nvSpPr>
        <p:spPr>
          <a:xfrm>
            <a:off x="365761" y="252360"/>
            <a:ext cx="8358293" cy="688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calma,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spingere,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urlare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Lasciare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aula ogni oggetto personale, ma l’insegnante deve portare con sé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di classe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eventuali compiti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assolvere in caso di emergenza (es. apri – fila, chiudi – fila):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inquadrare la fila in modo ordinato e curare che nel corso dell’evacuazione essa rimanga tale evitando eccessivi allungamenti;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lontano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accettarsi che nessuno sia rimasto dentro l’aula e quindi chiudere la porta e spegnere la luce (la porta chiusa è un segnale convenzionale per indicare l’assenza di persone nel locale) e l’insegnate presente in aula che si posizionerà in testa alla fila dopo che lo studente chiudi – fila ha lasciato l’aula;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5F7AA9-C91A-1155-96D6-EDA27D42D713}"/>
              </a:ext>
            </a:extLst>
          </p:cNvPr>
          <p:cNvSpPr txBox="1"/>
          <p:nvPr/>
        </p:nvSpPr>
        <p:spPr>
          <a:xfrm>
            <a:off x="521532" y="710603"/>
            <a:ext cx="8470051" cy="483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modo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sollecitato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luogo sicuro dove si deve aspettare il passaggio della tromba d’aria che può essere una sala interna, una stanza, o un corridoio senza finestre comunicanti con l’esterno;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La fila non deve essere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abbandonata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nessun motivo, nemmeno per cercare compagni assenti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Bisogna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Lungo il percorso d’arrivo al luogo sicuro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tenere il passo dell’insegnante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correre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Arrivati al luogo sicuro designato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accovacciarsi, tenere la testa in basso e proteggerla con le mani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B1379380-3193-F6C2-848A-63719E91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707" y="6105164"/>
            <a:ext cx="873759" cy="41994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1F47BE-C1A3-C5C4-0D89-4AF91E620390}"/>
              </a:ext>
            </a:extLst>
          </p:cNvPr>
          <p:cNvSpPr txBox="1"/>
          <p:nvPr/>
        </p:nvSpPr>
        <p:spPr>
          <a:xfrm>
            <a:off x="480905" y="332889"/>
            <a:ext cx="839216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Ecco riportate in breve le seguenti emergenze che andremo ad analizzare più nello specifico:</a:t>
            </a:r>
          </a:p>
          <a:p>
            <a:endParaRPr lang="it-IT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terremoto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incendio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tromba d’aria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alluvione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presenza di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gas tossici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proventi dall’esterno;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Emergenza di una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persona malintenzionata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all’interno della scuola.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0C7732-B539-306B-5D21-5107C2541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89" y="4057453"/>
            <a:ext cx="4186978" cy="22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6F4599-F3EE-B692-4D0F-D933590769AA}"/>
              </a:ext>
            </a:extLst>
          </p:cNvPr>
          <p:cNvSpPr txBox="1"/>
          <p:nvPr/>
        </p:nvSpPr>
        <p:spPr>
          <a:xfrm>
            <a:off x="365761" y="701009"/>
            <a:ext cx="8486987" cy="5455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di uscire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dall’edificio interessato dall’evento,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aspettare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procedere all’evacuazione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bisogna aspettare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via per procedere all’esodo esterno verso il punto di raccolta dal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 incaricato per l’emergenza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accertarsi che l’ambiente esterno e le vie di esodo siano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prive di elementi sospesi o in procinto di caduta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Se l’ispezione esterna da parte del personale incaricato all’emergenza ha dato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esito positivo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quindi che 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d’esodo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disegnata è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pericoli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può procedere all’evacuazione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stessa procedura di quando ci si è andati a rifugiare nel luogo sicuro ma stando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 ai seguenti aspetti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Stare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lontani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 elettrici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 alti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metalliche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soprattutto dove vi sono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pozzanghere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potrebbe esserci ancora elettricità;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E2DFB6-297C-4BFD-90EC-283A165681FF}"/>
              </a:ext>
            </a:extLst>
          </p:cNvPr>
          <p:cNvSpPr txBox="1"/>
          <p:nvPr/>
        </p:nvSpPr>
        <p:spPr>
          <a:xfrm>
            <a:off x="335279" y="773907"/>
            <a:ext cx="8635999" cy="493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Stare attenti 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 si mettono i piedi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potrebbero esserci vetri e altri oggetti appuntiti;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camminare vicino ai tetti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rischio di caduta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tegole, antenne, comignoli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usare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fiammiferi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accendini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caso di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perdite di gas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benzina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19. </a:t>
            </a:r>
            <a:r>
              <a:rPr lang="it-IT" sz="2200" b="1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toccare i rubinetti dell’acqua </a:t>
            </a:r>
            <a:r>
              <a:rPr lang="it-IT" sz="22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perché i fulmini del temporale che genera la tromba, si </a:t>
            </a:r>
            <a:r>
              <a:rPr lang="it-IT" sz="2200" b="1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propagano attraverso le condutture metalliche</a:t>
            </a:r>
            <a:r>
              <a:rPr lang="it-IT" sz="22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20.Una volta raggiunto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Raccolta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essere effettuato l’appello degli alunni presenti, in modo da individuare gli eventuali alunni che potrebbero essere rimasti all’interno dell’edificio;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istruzioni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degli Addetti all’Emergenza e dei docenti.</a:t>
            </a:r>
          </a:p>
        </p:txBody>
      </p:sp>
    </p:spTree>
    <p:extLst>
      <p:ext uri="{BB962C8B-B14F-4D97-AF65-F5344CB8AC3E}">
        <p14:creationId xmlns:p14="http://schemas.microsoft.com/office/powerpoint/2010/main" val="13763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8C3FA-E3FF-A628-50ED-08DB2A3190CC}"/>
              </a:ext>
            </a:extLst>
          </p:cNvPr>
          <p:cNvSpPr txBox="1"/>
          <p:nvPr/>
        </p:nvSpPr>
        <p:spPr>
          <a:xfrm>
            <a:off x="674216" y="556768"/>
            <a:ext cx="7907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DI ALLUVIONE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110DAA-107C-7746-FAE1-91EA5D72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239" y="3900644"/>
            <a:ext cx="1885576" cy="906247"/>
          </a:xfrm>
          <a:prstGeom prst="rect">
            <a:avLst/>
          </a:prstGeom>
        </p:spPr>
      </p:pic>
      <p:pic>
        <p:nvPicPr>
          <p:cNvPr id="3" name="Immagine 2" descr="Immagine che contiene edificio, esterni, palazzo&#10;&#10;Descrizione generata automaticamente">
            <a:extLst>
              <a:ext uri="{FF2B5EF4-FFF2-40B4-BE49-F238E27FC236}">
                <a16:creationId xmlns:a16="http://schemas.microsoft.com/office/drawing/2014/main" id="{B8B7BA83-CE14-79F5-A61B-F3FA88CBD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5" y="3038337"/>
            <a:ext cx="5069571" cy="27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C52F44-7B74-C983-E6D2-79B75AF1B593}"/>
              </a:ext>
            </a:extLst>
          </p:cNvPr>
          <p:cNvSpPr txBox="1"/>
          <p:nvPr/>
        </p:nvSpPr>
        <p:spPr>
          <a:xfrm>
            <a:off x="648543" y="453088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FA72DA-3DF7-20E6-B7E9-85E7582B6F28}"/>
              </a:ext>
            </a:extLst>
          </p:cNvPr>
          <p:cNvSpPr txBox="1"/>
          <p:nvPr/>
        </p:nvSpPr>
        <p:spPr>
          <a:xfrm>
            <a:off x="648544" y="2789688"/>
            <a:ext cx="7846907" cy="338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immediatamente le attività,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addetti incaricati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piano di evacuazione provvedendo a richiamare e bloccare gli ascensori, disinserire l’interruttore generale della corrente elettrica;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finestre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abbassare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tapparelle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caso si possa presagire l’arrivo di una tromba d’aria;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calma,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spingere,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correre,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urlare;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B5FD1B-64A3-3AF5-0D42-814EE85C925F}"/>
              </a:ext>
            </a:extLst>
          </p:cNvPr>
          <p:cNvSpPr txBox="1"/>
          <p:nvPr/>
        </p:nvSpPr>
        <p:spPr>
          <a:xfrm>
            <a:off x="252012" y="270988"/>
            <a:ext cx="8337972" cy="631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Lasciare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aula ogni oggetto personale, ma l’insegnante deve portare con sé il registro di classe e portarsi subito dai piani bassi a quelli più alti;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eventuali compiti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assolvere in caso di emergenza (es. apri – fila, chiudi – fila):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inquadrare la fila in modo ordinato e curare che nel corso dell’evacuazione essa rimanga tale evitando eccessivi allungamenti;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lontano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accettarsi che nessuno sia rimasto dentro l’aula e quindi chiudere la porta e spegnere la luce (la porta chiusa è un segnale convenzionale per indicare l’assenza di persone nel locale) e l’insegnate presente in aula che si posizionerà in testa alla fila dopo che lo studente chiudi – fila ha lasciato l’aula;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3F8245-7381-CD62-A1C3-BF406D352C39}"/>
              </a:ext>
            </a:extLst>
          </p:cNvPr>
          <p:cNvSpPr txBox="1"/>
          <p:nvPr/>
        </p:nvSpPr>
        <p:spPr>
          <a:xfrm>
            <a:off x="474133" y="907502"/>
            <a:ext cx="8426026" cy="436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modo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sollecitato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luogo sicuro designato che dovrà essere il più in alto possibile dove,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deve aspettare l’arrivo soccorsi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una volta arrivati si potrà procedere all’evacuazione in modo sicuro in quanto la zona circostante all’edificio può essere completamente invasa dalle acque alluvionali;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Lungo il percorso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d’arrivo al luogo sicuro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tenere il passo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dell’insegnante ma senza correre;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deve essere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abbandonata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nessun motivo, nemmeno per cercare compagni assenti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Bisogna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</p:txBody>
      </p:sp>
    </p:spTree>
    <p:extLst>
      <p:ext uri="{BB962C8B-B14F-4D97-AF65-F5344CB8AC3E}">
        <p14:creationId xmlns:p14="http://schemas.microsoft.com/office/powerpoint/2010/main" val="4066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B4CF8E-2000-9C9B-85B7-8E92300DF717}"/>
              </a:ext>
            </a:extLst>
          </p:cNvPr>
          <p:cNvSpPr txBox="1"/>
          <p:nvPr/>
        </p:nvSpPr>
        <p:spPr>
          <a:xfrm>
            <a:off x="460587" y="548666"/>
            <a:ext cx="8317652" cy="5661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Bisogna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Nella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maggior parte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casi questo evento si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temporalmente in modo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graduale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Non cercare di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attraversare ambienti interessati dall’acqua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si conosce perfettamente il luogo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profondità dell’acqua stessa e l’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esistenza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nell’ambiente di pozzetti, fosse e depressioni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permanere in ambienti con presenza di apparecchiature elettriche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Una volta raggiunto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Raccolta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collaborazion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dei soccorsi per evacuare dalla struttura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essere effettuato l’appello degli alunni presenti, in modo da individuare gli eventuali alunni che potrebbero essere rimasti all’interno dell’edificio.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8C3FA-E3FF-A628-50ED-08DB2A3190CC}"/>
              </a:ext>
            </a:extLst>
          </p:cNvPr>
          <p:cNvSpPr txBox="1"/>
          <p:nvPr/>
        </p:nvSpPr>
        <p:spPr>
          <a:xfrm>
            <a:off x="173870" y="335795"/>
            <a:ext cx="9028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CASO DI GAS TOSSICI PROVENNIENTI DALL’ESTERNO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110DAA-107C-7746-FAE1-91EA5D72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871" y="4182272"/>
            <a:ext cx="1754666" cy="843329"/>
          </a:xfrm>
          <a:prstGeom prst="rect">
            <a:avLst/>
          </a:prstGeom>
        </p:spPr>
      </p:pic>
      <p:pic>
        <p:nvPicPr>
          <p:cNvPr id="3" name="Immagine 2" descr="Immagine che contiene esterni, fumo&#10;&#10;Descrizione generata automaticamente">
            <a:extLst>
              <a:ext uri="{FF2B5EF4-FFF2-40B4-BE49-F238E27FC236}">
                <a16:creationId xmlns:a16="http://schemas.microsoft.com/office/drawing/2014/main" id="{4239F33B-DEDD-1EA8-878D-7F66BBE10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4" y="3429000"/>
            <a:ext cx="4616649" cy="25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3CE95F-35A6-B55C-D53C-C09EA4AA8A47}"/>
              </a:ext>
            </a:extLst>
          </p:cNvPr>
          <p:cNvSpPr txBox="1"/>
          <p:nvPr/>
        </p:nvSpPr>
        <p:spPr>
          <a:xfrm>
            <a:off x="648545" y="723825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51CE5C-8B9E-DF19-B099-D90812400086}"/>
              </a:ext>
            </a:extLst>
          </p:cNvPr>
          <p:cNvSpPr txBox="1"/>
          <p:nvPr/>
        </p:nvSpPr>
        <p:spPr>
          <a:xfrm>
            <a:off x="721360" y="3368040"/>
            <a:ext cx="7774091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si attua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sgombero all’esterno;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immediatamente le attività;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chiudono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finestre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tutti 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ventilazione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Tutte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 d’aria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presenti in classe;</a:t>
            </a:r>
          </a:p>
        </p:txBody>
      </p:sp>
    </p:spTree>
    <p:extLst>
      <p:ext uri="{BB962C8B-B14F-4D97-AF65-F5344CB8AC3E}">
        <p14:creationId xmlns:p14="http://schemas.microsoft.com/office/powerpoint/2010/main" val="14976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333CDD-D490-EE0A-69FA-4A3D3162FCA1}"/>
              </a:ext>
            </a:extLst>
          </p:cNvPr>
          <p:cNvSpPr txBox="1"/>
          <p:nvPr/>
        </p:nvSpPr>
        <p:spPr>
          <a:xfrm>
            <a:off x="568960" y="1310413"/>
            <a:ext cx="8209279" cy="364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 assegnare dei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compiti specifici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la preparazione della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tenuta dell’aria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sigillare gli interstizi con gli stracci bagnati;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Si abbassano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tapparelle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sono presenti;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Si chiude la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Gli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devono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stendersi a terra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tenere uno straccio bagnato sul naso e sulla bocca;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Si utilizza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telefono cellulare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richiedere il soccorso.</a:t>
            </a:r>
          </a:p>
        </p:txBody>
      </p:sp>
    </p:spTree>
    <p:extLst>
      <p:ext uri="{BB962C8B-B14F-4D97-AF65-F5344CB8AC3E}">
        <p14:creationId xmlns:p14="http://schemas.microsoft.com/office/powerpoint/2010/main" val="23370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B1379380-3193-F6C2-848A-63719E91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707" y="6105164"/>
            <a:ext cx="873759" cy="4199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9C6E37-0350-D7A1-4C97-ED3B690CB286}"/>
              </a:ext>
            </a:extLst>
          </p:cNvPr>
          <p:cNvSpPr txBox="1"/>
          <p:nvPr/>
        </p:nvSpPr>
        <p:spPr>
          <a:xfrm>
            <a:off x="712893" y="2148415"/>
            <a:ext cx="7718213" cy="284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emergenza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la manifestazione di un evento, ovvero di una condizione critica e improvvisa, che genera un pericolo grave ed immediato e che, per le caratteristiche stesse del contesto, non può preventivamente essere evitato; pertanto, deve essere gestito attraverso interventi immediati, eccezionali ed urgenti per riportare il contesto alla normalità.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837D5-2BD6-CB1E-3D16-22E1982B6375}"/>
              </a:ext>
            </a:extLst>
          </p:cNvPr>
          <p:cNvSpPr txBox="1"/>
          <p:nvPr/>
        </p:nvSpPr>
        <p:spPr>
          <a:xfrm>
            <a:off x="1259840" y="978514"/>
            <a:ext cx="648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DEFINIZIONE D’EMERGENZA</a:t>
            </a:r>
          </a:p>
        </p:txBody>
      </p:sp>
    </p:spTree>
    <p:extLst>
      <p:ext uri="{BB962C8B-B14F-4D97-AF65-F5344CB8AC3E}">
        <p14:creationId xmlns:p14="http://schemas.microsoft.com/office/powerpoint/2010/main" val="3860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8C3FA-E3FF-A628-50ED-08DB2A3190CC}"/>
              </a:ext>
            </a:extLst>
          </p:cNvPr>
          <p:cNvSpPr txBox="1"/>
          <p:nvPr/>
        </p:nvSpPr>
        <p:spPr>
          <a:xfrm>
            <a:off x="115147" y="722263"/>
            <a:ext cx="9028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CASO DI UNA PERSONA MALINTEZIONATA ALL’INTERNO DELLA SCUOLA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110DAA-107C-7746-FAE1-91EA5D72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85" y="4271396"/>
            <a:ext cx="2372059" cy="11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88DD13-0EFA-BBCB-A586-352812870C05}"/>
              </a:ext>
            </a:extLst>
          </p:cNvPr>
          <p:cNvSpPr txBox="1"/>
          <p:nvPr/>
        </p:nvSpPr>
        <p:spPr>
          <a:xfrm>
            <a:off x="594360" y="961088"/>
            <a:ext cx="7846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641021-E166-1B51-0A72-B86DF8F96FF0}"/>
              </a:ext>
            </a:extLst>
          </p:cNvPr>
          <p:cNvSpPr txBox="1"/>
          <p:nvPr/>
        </p:nvSpPr>
        <p:spPr>
          <a:xfrm>
            <a:off x="812798" y="3573739"/>
            <a:ext cx="7846907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fine di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limitare il più possibile l'ingresso di persone non autorizzate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soggetti malintenzionati o squilibrati, è opportuno che gli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 dell'edificio siano sorvegliati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per quanto possibile chiusi al libero accesso dall'esterno.</a:t>
            </a:r>
          </a:p>
        </p:txBody>
      </p:sp>
    </p:spTree>
    <p:extLst>
      <p:ext uri="{BB962C8B-B14F-4D97-AF65-F5344CB8AC3E}">
        <p14:creationId xmlns:p14="http://schemas.microsoft.com/office/powerpoint/2010/main" val="31186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953105-0199-602A-78EF-2B19DEA76D6F}"/>
              </a:ext>
            </a:extLst>
          </p:cNvPr>
          <p:cNvSpPr txBox="1"/>
          <p:nvPr/>
        </p:nvSpPr>
        <p:spPr>
          <a:xfrm>
            <a:off x="282785" y="907063"/>
            <a:ext cx="8698654" cy="414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invece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l’aggressore riesce ad entrare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Rimanere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calmi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tenersi possibilmente a distanza dall'aggressore;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vvisare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subito la Dirigenza o gli incaricati della sicurezza reperibili o altri colleghi;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Avviare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segnale di emergenza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(campanella o tromba a impulsi) tutte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classi vanno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chiuse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Avvisare le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forze dell'ordine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(112 - 113) informandoli dettagliatamente sulla situazione;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3C4525D-F229-E1BA-34E2-819B727B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C625BF-B640-C42D-0750-5ABD4A155A96}"/>
              </a:ext>
            </a:extLst>
          </p:cNvPr>
          <p:cNvSpPr txBox="1"/>
          <p:nvPr/>
        </p:nvSpPr>
        <p:spPr>
          <a:xfrm>
            <a:off x="403479" y="1099877"/>
            <a:ext cx="8493760" cy="393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Cercare di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calmare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l'aggressore con parole suadenti e accomodanti,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discutere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lui o contestarlo, ma facendolo parlare fino all'arrivo delle forze dell'ordine allontanando il più possibile gli eventuali minori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Rassicurar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l'aggressore sul fatto che: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successo nulla di grave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tutto si può accomodare e lui ha sicuramente ragione;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verrà informato il Dirigente o le autorità relative dei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motivi della sua protesta e le sue ragioni verranno considerate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6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7D29A-FECD-42BF-3328-0B09E91473F6}"/>
              </a:ext>
            </a:extLst>
          </p:cNvPr>
          <p:cNvSpPr txBox="1"/>
          <p:nvPr/>
        </p:nvSpPr>
        <p:spPr>
          <a:xfrm>
            <a:off x="797628" y="471299"/>
            <a:ext cx="7662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IL COMPORTAMENTO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DA USARE IN </a:t>
            </a:r>
          </a:p>
          <a:p>
            <a:pPr algn="ctr"/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CASO DI TERREMOTO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FF70B3B-26FD-EB79-72E7-915ABA83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0" y="2892045"/>
            <a:ext cx="3815416" cy="32000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B8C3BCD-1939-1213-FAAA-08745B13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00" y="3944559"/>
            <a:ext cx="1754666" cy="8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8679F5-4351-A9CC-3119-02240AEDCA35}"/>
              </a:ext>
            </a:extLst>
          </p:cNvPr>
          <p:cNvSpPr txBox="1"/>
          <p:nvPr/>
        </p:nvSpPr>
        <p:spPr>
          <a:xfrm>
            <a:off x="729825" y="775043"/>
            <a:ext cx="756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 TERREMOTI NON DANNO ALCUN PREAVVISO E AVVERTIMENTO.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92958E-1CFF-1000-17B5-B8843D15E1D8}"/>
              </a:ext>
            </a:extLst>
          </p:cNvPr>
          <p:cNvSpPr txBox="1"/>
          <p:nvPr/>
        </p:nvSpPr>
        <p:spPr>
          <a:xfrm>
            <a:off x="880532" y="2124620"/>
            <a:ext cx="74540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QUANDO SOPRAGGIUNGE UNA SCOSSA DI TERREMOTO LA COSA MIGLIORE DA FARE È PROTEGGERSI!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23F889-6B40-1D2B-2C0F-F96AA1827939}"/>
              </a:ext>
            </a:extLst>
          </p:cNvPr>
          <p:cNvSpPr txBox="1"/>
          <p:nvPr/>
        </p:nvSpPr>
        <p:spPr>
          <a:xfrm>
            <a:off x="629496" y="3708659"/>
            <a:ext cx="788500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Gli alunni devono seguire alcune regole di comportamento e seguire le indicazioni che vengono loro impartite dall'insegnante. </a:t>
            </a:r>
          </a:p>
          <a:p>
            <a:pPr algn="ctr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regole che devono rispettare sono: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1379380-3193-F6C2-848A-63719E91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707" y="6105164"/>
            <a:ext cx="873759" cy="4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8FA4A3-A7CA-9212-2BD9-D8B7FFE8A4CC}"/>
              </a:ext>
            </a:extLst>
          </p:cNvPr>
          <p:cNvSpPr txBox="1"/>
          <p:nvPr/>
        </p:nvSpPr>
        <p:spPr>
          <a:xfrm>
            <a:off x="335280" y="259134"/>
            <a:ext cx="8473439" cy="647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immediatamente le attività 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Restare all’interno dell’edificio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ripararsi sotto banchi, scrivanie o in prossimità di elementi portanti della struttura;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precipitarsi fuori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 rischia di essere colpiti da pezzi di cornicione o altri materiali provenienti dall’alto;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Rispettare eventuali compiti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assolvere in caso di emergenza (es. apri – fila, chiudi – fila):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vicino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inquadrare la fila in modo ordinato e curare che nel corso dell’evacuazione essa rimanga tale evitando eccessivi allungamenti;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CHIUDI –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l’alunno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lontano alla via d’uscita della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deve accettarsi che nessuno sia rimasto dentro l’aula e quindi chiudere la porta e spegnere la luce (la porta chiusa è un segnale convenzionale per indicare l’assenza di persone nel locale).</a:t>
            </a:r>
          </a:p>
          <a:p>
            <a:endParaRPr lang="it-IT" sz="22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6A9739-08DB-3440-D233-41AE100E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068" y="6095999"/>
            <a:ext cx="877171" cy="4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271CF3-1262-0BC7-8AAE-0CCE8E87C662}"/>
              </a:ext>
            </a:extLst>
          </p:cNvPr>
          <p:cNvSpPr txBox="1"/>
          <p:nvPr/>
        </p:nvSpPr>
        <p:spPr>
          <a:xfrm>
            <a:off x="611220" y="378690"/>
            <a:ext cx="8090747" cy="3776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Allontanarsi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superfici vetrate e da armadi o scaffalature;</a:t>
            </a:r>
            <a:endParaRPr lang="it-I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usare l’ascensore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(ove è presente);</a:t>
            </a:r>
            <a:endParaRPr lang="it-I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Cessata la scossa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alzano dal loro posto lasciando in aula ogni oggetto personale ma l’insegnante deve portare con sé il registro di classe;</a:t>
            </a:r>
            <a:endParaRPr lang="it-I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modo ordinato e sollecitato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punto di raccolta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fila indiana al seguito del loro insegnate presente in aula che si posizionerà in testa alla fila dopo che lo studente chiudi – fila ha lasciato l’aula;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91A7C6-2C38-4360-9C5F-121072D9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468" y="6026629"/>
            <a:ext cx="941866" cy="452681"/>
          </a:xfrm>
          <a:prstGeom prst="rect">
            <a:avLst/>
          </a:prstGeom>
        </p:spPr>
      </p:pic>
      <p:pic>
        <p:nvPicPr>
          <p:cNvPr id="11" name="Immagine 10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8272FF1-5B37-EF29-64D3-52379510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71" y="4289684"/>
            <a:ext cx="3689898" cy="19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2279A0-6763-F4C2-A181-CBF542207FBE}"/>
              </a:ext>
            </a:extLst>
          </p:cNvPr>
          <p:cNvSpPr txBox="1"/>
          <p:nvPr/>
        </p:nvSpPr>
        <p:spPr>
          <a:xfrm>
            <a:off x="558799" y="726124"/>
            <a:ext cx="8219441" cy="499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l’evacuazione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bisogna prestare particolare attenzione ad eventuali strutture pericolanti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 non deve essere mai abbandonata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nessun motivo, nemmeno per cercare compagni assenti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deve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mantenere la calma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rimanere in silenzio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ascoltare eventuali indicazioni dell’insegnante;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Lungo il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percorso di fuga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deve tenere il passo dell’insegnante ma senza correre;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Una volta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raggiunto il punto di raccolta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collaborare con l’insegnante per controllare la presenza dei compagni in modo da individuare gli eventuali alunni che potrebbero essere rimasti all’interno dell’edificio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A7DA2A5-BE8C-BBE0-ABC5-529533F4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54" y="6006309"/>
            <a:ext cx="1063786" cy="5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78D676-1D18-F01F-9198-E4828C424CCD}"/>
              </a:ext>
            </a:extLst>
          </p:cNvPr>
          <p:cNvSpPr txBox="1"/>
          <p:nvPr/>
        </p:nvSpPr>
        <p:spPr>
          <a:xfrm>
            <a:off x="512233" y="509544"/>
            <a:ext cx="8119534" cy="3278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L’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insegnate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chiamato l’appello, compila il modulo di evacuazione;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 gli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 che non si trovano nella propria classe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(bagni, corridoi) si devono unire alla fila più vicina e seguirne il percorso, raggiunta l’area di raccolta deve segnare al docente di classe la propria presenza;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caso di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impossibilità ad unirsi ad una fila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 recarsi verso l’uscita ad esso più vicina seguendo i percorsi indicati conosciuti preventivamente.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659B1D-67EC-4F8D-3D5A-98559A544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87" y="6084618"/>
            <a:ext cx="900852" cy="432968"/>
          </a:xfrm>
          <a:prstGeom prst="rect">
            <a:avLst/>
          </a:prstGeom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262C109-16A5-7BAA-40DA-4757B4876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7" y="3955666"/>
            <a:ext cx="4504267" cy="23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0</TotalTime>
  <Words>2512</Words>
  <Application>Microsoft Office PowerPoint</Application>
  <PresentationFormat>Presentazione su schermo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Arial</vt:lpstr>
      <vt:lpstr>Calibri</vt:lpstr>
      <vt:lpstr>Corbel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De Cristano</dc:creator>
  <cp:lastModifiedBy>Assunta Porfido</cp:lastModifiedBy>
  <cp:revision>2</cp:revision>
  <dcterms:created xsi:type="dcterms:W3CDTF">2022-09-02T08:37:22Z</dcterms:created>
  <dcterms:modified xsi:type="dcterms:W3CDTF">2023-01-28T08:12:17Z</dcterms:modified>
</cp:coreProperties>
</file>